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49"/>
  </p:notesMasterIdLst>
  <p:handoutMasterIdLst>
    <p:handoutMasterId r:id="rId50"/>
  </p:handoutMasterIdLst>
  <p:sldIdLst>
    <p:sldId id="1009" r:id="rId3"/>
    <p:sldId id="591" r:id="rId4"/>
    <p:sldId id="1014" r:id="rId5"/>
    <p:sldId id="1015" r:id="rId6"/>
    <p:sldId id="1020" r:id="rId7"/>
    <p:sldId id="1022" r:id="rId8"/>
    <p:sldId id="1021" r:id="rId9"/>
    <p:sldId id="1023" r:id="rId10"/>
    <p:sldId id="1024" r:id="rId11"/>
    <p:sldId id="1025" r:id="rId12"/>
    <p:sldId id="1026" r:id="rId13"/>
    <p:sldId id="1028" r:id="rId14"/>
    <p:sldId id="1027" r:id="rId15"/>
    <p:sldId id="1029" r:id="rId16"/>
    <p:sldId id="1030" r:id="rId17"/>
    <p:sldId id="1016" r:id="rId18"/>
    <p:sldId id="792" r:id="rId19"/>
    <p:sldId id="791" r:id="rId20"/>
    <p:sldId id="793" r:id="rId21"/>
    <p:sldId id="557" r:id="rId22"/>
    <p:sldId id="796" r:id="rId23"/>
    <p:sldId id="558" r:id="rId24"/>
    <p:sldId id="804" r:id="rId25"/>
    <p:sldId id="559" r:id="rId26"/>
    <p:sldId id="806" r:id="rId27"/>
    <p:sldId id="805" r:id="rId28"/>
    <p:sldId id="561" r:id="rId29"/>
    <p:sldId id="1017" r:id="rId30"/>
    <p:sldId id="562" r:id="rId31"/>
    <p:sldId id="1031" r:id="rId32"/>
    <p:sldId id="1018" r:id="rId33"/>
    <p:sldId id="746" r:id="rId34"/>
    <p:sldId id="736" r:id="rId35"/>
    <p:sldId id="697" r:id="rId36"/>
    <p:sldId id="567" r:id="rId37"/>
    <p:sldId id="568" r:id="rId38"/>
    <p:sldId id="738" r:id="rId39"/>
    <p:sldId id="797" r:id="rId40"/>
    <p:sldId id="641" r:id="rId41"/>
    <p:sldId id="747" r:id="rId42"/>
    <p:sldId id="1033" r:id="rId43"/>
    <p:sldId id="740" r:id="rId44"/>
    <p:sldId id="762" r:id="rId45"/>
    <p:sldId id="542" r:id="rId46"/>
    <p:sldId id="601" r:id="rId47"/>
    <p:sldId id="592" r:id="rId4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D3"/>
    <a:srgbClr val="0000FF"/>
    <a:srgbClr val="FF00FF"/>
    <a:srgbClr val="FFD961"/>
    <a:srgbClr val="FFCCFF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12" autoAdjust="0"/>
    <p:restoredTop sz="90085" autoAdjust="0"/>
  </p:normalViewPr>
  <p:slideViewPr>
    <p:cSldViewPr snapToGrid="0" showGuides="1">
      <p:cViewPr varScale="1">
        <p:scale>
          <a:sx n="128" d="100"/>
          <a:sy n="128" d="100"/>
        </p:scale>
        <p:origin x="808" y="176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4/11/23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4/11/23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5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4/11/23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79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92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4/11/23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3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30594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4/11/23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4/11/23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log-based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1504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non-prime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825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37809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or equal to n and co-prime to n.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378094"/>
              </a:xfrm>
              <a:blipFill>
                <a:blip r:embed="rId2"/>
                <a:stretch>
                  <a:fillRect l="-1057" t="-3636" r="-453" b="-5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7307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407134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3319189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3920657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2503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3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Last Stop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Congruence:</a:t>
            </a:r>
          </a:p>
          <a:p>
            <a:pPr lvl="1"/>
            <a:r>
              <a:rPr lang="en-US" sz="2000" dirty="0"/>
              <a:t>Used when two expressions have the same residue with respect to some modulus.</a:t>
            </a:r>
          </a:p>
          <a:p>
            <a:pPr lvl="1"/>
            <a:r>
              <a:rPr lang="en-US" sz="2000" dirty="0"/>
              <a:t>It is an equivalence relation, so it satisfies: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Lastly, we have the fundamental theorem of arithmetic.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65611-64C4-1642-BF93-9A2EAB14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59" y="1190410"/>
            <a:ext cx="1856341" cy="40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D5505-AC39-3245-A4DE-991F65D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1" y="2747589"/>
            <a:ext cx="7327961" cy="136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6EF84-ACDC-5747-A07E-BBB5BD9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8" y="5214267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Cryptology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What we learned until 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Same key for encryption, decryption</a:t>
            </a:r>
            <a:br>
              <a:rPr lang="en-US" altLang="en-US" dirty="0"/>
            </a:br>
            <a:r>
              <a:rPr lang="en-US" altLang="en-US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But can we give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Yes, using public key cryptography!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[DH76]: can </a:t>
            </a:r>
            <a:r>
              <a:rPr lang="en-US" altLang="en-US" u="sng" dirty="0"/>
              <a:t>encryption key </a:t>
            </a:r>
            <a:r>
              <a:rPr lang="en-US" altLang="en-US" dirty="0"/>
              <a:t>be </a:t>
            </a:r>
            <a:r>
              <a:rPr lang="en-US" altLang="en-US" u="sng" dirty="0"/>
              <a:t>public</a:t>
            </a:r>
            <a:r>
              <a:rPr lang="en-US" altLang="en-US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Decryption key will be different (and private)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Everybody can send me mail, only I can read it.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Also: Digital signatures (RSA, DSA,…)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dirty="0"/>
              <a:t>Sign with private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dirty="0"/>
              <a:t>, verify with public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187424" y="5088105"/>
            <a:ext cx="944232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2395500" y="4103997"/>
            <a:ext cx="155337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</a:t>
            </a:r>
            <a:b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261802" y="4103997"/>
            <a:ext cx="173290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Intro to public key cryptography.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exchange.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Hardness assumptions: DL, CDH, DDH.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 and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Public keys solve more problems…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Signatures provide </a:t>
                </a:r>
                <a:r>
                  <a:rPr lang="en-US" altLang="en-US" b="1" dirty="0"/>
                  <a:t>evidences</a:t>
                </a:r>
              </a:p>
              <a:p>
                <a:pPr lvl="1" eaLnBrk="1" hangingPunct="1"/>
                <a:r>
                  <a:rPr lang="en-US" altLang="en-US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dirty="0"/>
                  <a:t>Establish shared secret keys</a:t>
                </a:r>
              </a:p>
              <a:p>
                <a:pPr lvl="1" eaLnBrk="1" hangingPunct="1"/>
                <a:r>
                  <a:rPr lang="en-US" altLang="en-US" dirty="0"/>
                  <a:t>Use authenticated public keys</a:t>
                </a:r>
              </a:p>
              <a:p>
                <a:pPr lvl="2" eaLnBrk="1" hangingPunct="1"/>
                <a:r>
                  <a:rPr lang="en-US" altLang="en-US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dirty="0"/>
                  <a:t>Or: use DH key exchange</a:t>
                </a:r>
              </a:p>
              <a:p>
                <a:pPr eaLnBrk="1" hangingPunct="1"/>
                <a:r>
                  <a:rPr lang="en-US" altLang="en-US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dirty="0"/>
                  <a:t>Protect confidentiality from possible key exposures</a:t>
                </a:r>
              </a:p>
              <a:p>
                <a:pPr lvl="1" eaLnBrk="1" hangingPunct="1"/>
                <a:r>
                  <a:rPr lang="en-US" altLang="en-US" dirty="0"/>
                  <a:t>Threshold (and proactive) security</a:t>
                </a:r>
              </a:p>
              <a:p>
                <a:pPr lvl="2" eaLnBrk="1" hangingPunct="1"/>
                <a:r>
                  <a:rPr lang="en-US" altLang="en-US" dirty="0"/>
                  <a:t>R</a:t>
                </a:r>
                <a:r>
                  <a:rPr lang="en-US" altLang="en-US" sz="2000" dirty="0"/>
                  <a:t>esilient to exposure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000" dirty="0"/>
                  <a:t> parties (every period)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593" t="-1591" b="-7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keys: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700" dirty="0"/>
              <a:t>not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7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3200" dirty="0"/>
              <a:t>So: why not </a:t>
            </a:r>
            <a:r>
              <a:rPr lang="en-US" altLang="en-US" sz="3200" b="1" dirty="0"/>
              <a:t>always</a:t>
            </a:r>
            <a:r>
              <a:rPr lang="en-US" altLang="en-US" sz="3200" dirty="0"/>
              <a:t> use public key crypto?</a:t>
            </a:r>
            <a:endParaRPr lang="en-US" altLang="en-US" sz="31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Applied PKC algorithms are based on a small number of specific computational assumptions</a:t>
            </a:r>
          </a:p>
          <a:p>
            <a:pPr lvl="2"/>
            <a:r>
              <a:rPr lang="en-US" dirty="0"/>
              <a:t>Mainly: hardness of factoring and discrete-log</a:t>
            </a:r>
          </a:p>
          <a:p>
            <a:pPr lvl="1"/>
            <a:r>
              <a:rPr lang="en-US" dirty="0"/>
              <a:t>Both may fail against quantum computers</a:t>
            </a:r>
          </a:p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Computational </a:t>
            </a:r>
          </a:p>
          <a:p>
            <a:pPr lvl="1"/>
            <a:r>
              <a:rPr lang="en-US" dirty="0"/>
              <a:t>Key length</a:t>
            </a:r>
          </a:p>
          <a:p>
            <a:pPr lvl="1"/>
            <a:r>
              <a:rPr lang="en-US" dirty="0"/>
              <a:t>Output length (ciphertext/signature)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Private key `reverses` public key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</a:t>
            </a:r>
          </a:p>
          <a:p>
            <a:pPr marL="742950" lvl="1" indent="-285750" eaLnBrk="1" hangingPunct="1"/>
            <a:r>
              <a:rPr lang="en-US" altLang="en-US" sz="2000" dirty="0"/>
              <a:t>RSA: very complex (slow) key generation</a:t>
            </a:r>
          </a:p>
          <a:p>
            <a:pPr eaLnBrk="1" hangingPunct="1"/>
            <a:r>
              <a:rPr lang="en-US" altLang="en-US" sz="2200" dirty="0"/>
              <a:t>Most: based on hard modular math problems</a:t>
            </a:r>
          </a:p>
          <a:p>
            <a:pPr marL="742950" lvl="1" indent="-285750" eaLnBrk="1" hangingPunct="1"/>
            <a:endParaRPr lang="en-US" altLang="en-US" sz="1800" dirty="0"/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/>
        </p:nvGraphicFramePr>
        <p:xfrm>
          <a:off x="5513388" y="1397000"/>
          <a:ext cx="3403600" cy="289560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5745163" y="4710113"/>
            <a:ext cx="3171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itchFamily="34" charset="0"/>
                <a:cs typeface="Times New Roman" pitchFamily="18" charset="0"/>
              </a:rPr>
              <a:t>Commercial-grade security</a:t>
            </a:r>
            <a:br>
              <a:rPr lang="en-US" altLang="en-US" sz="2000">
                <a:latin typeface="Tahoma" pitchFamily="34" charset="0"/>
                <a:cs typeface="Times New Roman" pitchFamily="18" charset="0"/>
              </a:rPr>
            </a:br>
            <a:r>
              <a:rPr lang="en-US" altLang="en-US" sz="2000">
                <a:latin typeface="Tahoma" pitchFamily="34" charset="0"/>
                <a:cs typeface="Times New Roman" pitchFamily="18" charset="0"/>
              </a:rPr>
              <a:t>Lenstra &amp; Verheul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the use of PKC</a:t>
            </a:r>
          </a:p>
          <a:p>
            <a:r>
              <a:rPr lang="en-US" dirty="0"/>
              <a:t>In particular: apply PKC only to </a:t>
            </a:r>
            <a:r>
              <a:rPr lang="en-US" b="1" dirty="0"/>
              <a:t>short inputs</a:t>
            </a:r>
          </a:p>
          <a:p>
            <a:r>
              <a:rPr lang="en-US" dirty="0"/>
              <a:t>How ??</a:t>
            </a:r>
          </a:p>
          <a:p>
            <a:pPr lvl="1"/>
            <a:r>
              <a:rPr lang="en-US" dirty="0"/>
              <a:t>For signatures:</a:t>
            </a:r>
          </a:p>
          <a:p>
            <a:pPr lvl="2"/>
            <a:r>
              <a:rPr lang="en-US" b="1" dirty="0"/>
              <a:t>Hash-then-sign</a:t>
            </a:r>
          </a:p>
          <a:p>
            <a:pPr lvl="1"/>
            <a:r>
              <a:rPr lang="en-US" dirty="0"/>
              <a:t>For public-key encryption: </a:t>
            </a:r>
          </a:p>
          <a:p>
            <a:pPr lvl="2"/>
            <a:r>
              <a:rPr lang="en-US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267450" y="3482713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14375" y="3539863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 (`enveloping`)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176337"/>
            <a:ext cx="8334375" cy="203572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But use a public key encryption system to exchange the shared key (Alice generates the k, encrypt it under Bob’s public key and send it to Bob, Bob can then recover this key).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895350" y="4225663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 err="1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01875" y="3690676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628650" y="5149588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280860" y="4792400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581275" y="4673338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828925" y="4435213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4943475" y="4454263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559550" y="3603363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3971925" y="5130538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10425" y="4682863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039100" y="5197213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367713" y="4735530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Hard Modular Math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No efficient solution, in spite of extensive efforts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But: </a:t>
                </a:r>
                <a:r>
                  <a:rPr lang="en-US" altLang="en-US" sz="2000" b="1" dirty="0">
                    <a:sym typeface="Symbol" pitchFamily="18" charset="2"/>
                  </a:rPr>
                  <a:t>verification</a:t>
                </a:r>
                <a:r>
                  <a:rPr lang="en-US" altLang="en-US" sz="2000" dirty="0">
                    <a:sym typeface="Symbol" pitchFamily="18" charset="2"/>
                  </a:rPr>
                  <a:t> of solutions is easy (`one-way’ hardness)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Discrete log: exponentiation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1: Factoring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Choose randomly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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R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LargePrimes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Given  </a:t>
                </a:r>
                <a:r>
                  <a:rPr lang="en-US" altLang="en-US" sz="2000" i="1" dirty="0">
                    <a:sym typeface="Symbol" pitchFamily="18" charset="2"/>
                  </a:rPr>
                  <a:t>n =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pq</a:t>
                </a:r>
                <a:r>
                  <a:rPr lang="en-US" altLang="en-US" sz="2000" dirty="0">
                    <a:sym typeface="Symbol" pitchFamily="18" charset="2"/>
                  </a:rPr>
                  <a:t>, it is infeasible to find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endParaRPr lang="en-US" altLang="en-US" sz="2000" dirty="0"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Verification? Easy, just multiply factors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Basis for the RSA cryptosystem and many other tools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2: Discrete logarithm in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400" b="1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lang="en-US" altLang="en-US" sz="2200" dirty="0">
                    <a:sym typeface="Symbol" pitchFamily="18" charset="2"/>
                  </a:rPr>
                  <a:t> is a safe prime [details in textbook]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Given random number, find its (discrete) logarithm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Verification is efficient by exponentiation: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O((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lg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n)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3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Basis for the </a:t>
                </a:r>
                <a:r>
                  <a:rPr lang="en-US" altLang="en-US" sz="2000" dirty="0" err="1">
                    <a:sym typeface="Symbol" pitchFamily="18" charset="2"/>
                  </a:rPr>
                  <a:t>Diffie</a:t>
                </a:r>
                <a:r>
                  <a:rPr lang="en-US" altLang="en-US" sz="2000" dirty="0">
                    <a:sym typeface="Symbol" pitchFamily="18" charset="2"/>
                  </a:rPr>
                  <a:t>-Hellman Key Exchange and many other tools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We first discuss key-Exchange problem, then [DH] and disc-log</a:t>
                </a:r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99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  <a:p>
            <a:pPr marL="1143000" lvl="2" indent="-228600" eaLnBrk="1" hangingPunct="1"/>
            <a:r>
              <a:rPr lang="en-US" altLang="en-US" dirty="0"/>
              <a:t>Otherwise seems trivial </a:t>
            </a:r>
          </a:p>
          <a:p>
            <a:pPr marL="1143000" lvl="2" indent="-228600" eaLnBrk="1" hangingPunct="1"/>
            <a:r>
              <a:rPr lang="en-US" altLang="en-US" dirty="0"/>
              <a:t>Actually, we’ll later show it’s also useful in this case…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6211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05" y="525215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83" y="4465615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220788" y="5638707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3819779" y="5366807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523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1365813" y="4502552"/>
            <a:ext cx="6053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 correctness; both parties compute the same shared key, and key indistinguishability (the key that the two parties establish is indistinguishable from random).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DH Key Exchange Protocol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Computing logarithm is quite efficient over the reals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Consider </a:t>
                </a:r>
                <a:r>
                  <a:rPr lang="en-US" altLang="en-US" sz="2400" dirty="0">
                    <a:sym typeface="Symbol" pitchFamily="18" charset="2"/>
                  </a:rPr>
                  <a:t>a cyclic multiplicative group </a:t>
                </a:r>
                <a:r>
                  <a:rPr lang="en-US" altLang="en-US" sz="2400" dirty="0"/>
                  <a:t>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Cyclic group: exists </a:t>
                </a:r>
                <a:r>
                  <a:rPr lang="en-US" altLang="en-US" sz="2000" u="sng" dirty="0"/>
                  <a:t>generator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Discrete log problem: given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={1,…p-1} is cyclic [multiplications mod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]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disc-log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sz="1800" dirty="0"/>
                  <a:t>Using the </a:t>
                </a:r>
                <a:r>
                  <a:rPr lang="en-US" altLang="en-US" sz="1800" dirty="0" err="1"/>
                  <a:t>Pohlig</a:t>
                </a:r>
                <a:r>
                  <a:rPr lang="en-US" altLang="en-US" sz="1800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Check!! 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+mn-ea"/>
                  </a:rPr>
                  <a:t>, e.g., in Op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enSSL’16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b="1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en-US" sz="2000" b="1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87" t="-1533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/>
                <a:r>
                  <a:rPr lang="en-US" sz="3600" dirty="0"/>
                  <a:t>Discrete Log Assumption</a:t>
                </a:r>
                <a:br>
                  <a:rPr lang="en-US" sz="3600" dirty="0"/>
                </a:br>
                <a:r>
                  <a:rPr lang="en-US" sz="3600" dirty="0"/>
                  <a:t>[for safe prime group: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2" name="כותרת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8" t="-12598" b="-8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32462" y="1598645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A, 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-bit safe prime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𝐺𝑒𝑛𝑒𝑟𝑎𝑡𝑜𝑟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$</m:t>
                                    </m:r>
                                  </m:e>
                                </m:groupCh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blipFill>
                <a:blip r:embed="rId4"/>
                <a:stretch>
                  <a:fillRect l="-774" r="-77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/>
                  <a:t>Comments: 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Similar assumptions for (some) other groups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Knowing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it is easy to find a generator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Any generator (primitive element) will do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blipFill>
                <a:blip r:embed="rId5"/>
                <a:stretch>
                  <a:fillRect l="-1480" t="-2724" r="-46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Simplified Discrete Exponentiation Key Exchange</a:t>
                </a:r>
              </a:p>
              <a:p>
                <a:pPr eaLnBrk="1" hangingPunct="1"/>
                <a:r>
                  <a:rPr lang="en-US" altLang="en-US" sz="2600" dirty="0"/>
                  <a:t>Agree on a random safe prime </a:t>
                </a:r>
                <a:r>
                  <a:rPr lang="en-US" altLang="en-US" sz="2600" i="1" dirty="0"/>
                  <a:t>p </a:t>
                </a:r>
              </a:p>
              <a:p>
                <a:pPr lvl="1" eaLnBrk="1" hangingPunct="1"/>
                <a:r>
                  <a:rPr lang="en-US" altLang="en-US" sz="2200" i="1" dirty="0"/>
                  <a:t>A</a:t>
                </a:r>
                <a:r>
                  <a:rPr lang="en-US" altLang="en-US" sz="2200" dirty="0"/>
                  <a:t>nd generator </a:t>
                </a:r>
                <a:r>
                  <a:rPr lang="en-US" altLang="en-US" sz="2200" i="1" dirty="0"/>
                  <a:t>g </a:t>
                </a:r>
                <a:r>
                  <a:rPr lang="en-US" altLang="en-US" sz="2200" dirty="0"/>
                  <a:t>for the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lang="en-US" altLang="en-US" sz="2200" i="1" dirty="0"/>
              </a:p>
              <a:p>
                <a:pPr eaLnBrk="1" hangingPunct="1"/>
                <a:r>
                  <a:rPr lang="en-US" altLang="en-US" sz="2600" dirty="0"/>
                  <a:t>Alice: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Bob: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To set up a shared key </a:t>
                </a:r>
                <a:r>
                  <a:rPr lang="en-US" altLang="en-US" sz="2600" i="1" dirty="0"/>
                  <a:t>: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  <a:blipFill>
                <a:blip r:embed="rId3"/>
                <a:stretch>
                  <a:fillRect l="-296" t="-22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41170" y="4091734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45461" y="4091734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39013" y="4091734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57070" y="441558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02788" y="4070647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46206" y="48920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589131" y="4492698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395961" y="3884405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41534" y="384074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2" y="4477651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45" y="455560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blipFill>
                <a:blip r:embed="rId6"/>
                <a:stretch>
                  <a:fillRect l="-230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292" y="416525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2894" y="4186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Diffie-Hellman key exchange is only secure using the authentic public keys</a:t>
            </a:r>
          </a:p>
          <a:p>
            <a:pPr lvl="1" eaLnBrk="1" hangingPunct="1"/>
            <a:r>
              <a:rPr lang="en-US" altLang="en-US" sz="2400" dirty="0"/>
              <a:t>Or (equivalently): against eavesdropper</a:t>
            </a:r>
          </a:p>
          <a:p>
            <a:pPr eaLnBrk="1" hangingPunct="1"/>
            <a:r>
              <a:rPr lang="en-US" altLang="en-US" sz="2800" dirty="0"/>
              <a:t>If Bob simply receives Alice’s public key, [DH] is vulnerable to `Man in the Middle` attack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55" y="3430095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965200"/>
            <a:ext cx="8588375" cy="23743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Assume authenticated communication</a:t>
            </a:r>
            <a:r>
              <a:rPr lang="en-US" altLang="en-US" sz="1900" dirty="0"/>
              <a:t>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Based on Computational Discrete Log Assumption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But DH requires stronger assumption than Disc-Log: </a:t>
            </a:r>
          </a:p>
          <a:p>
            <a:pPr marL="742950" lvl="1" indent="-285750"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000" dirty="0"/>
              <a:t>Maybe from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 </a:t>
            </a:r>
            <a:r>
              <a:rPr lang="en-US" altLang="en-US" sz="2000" dirty="0">
                <a:solidFill>
                  <a:srgbClr val="FF00FF"/>
                </a:solidFill>
              </a:rPr>
              <a:t>and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/>
              <a:t>, a</a:t>
            </a:r>
            <a:r>
              <a:rPr lang="en-US" altLang="en-US" sz="2000" dirty="0"/>
              <a:t>dversary can compute </a:t>
            </a:r>
            <a:br>
              <a:rPr lang="en-US" altLang="en-US" sz="2000" dirty="0"/>
            </a:b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(without knowing/learning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or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ab</a:t>
            </a:r>
            <a:r>
              <a:rPr lang="en-US" altLang="en-US" sz="2000" dirty="0"/>
              <a:t>)? </a:t>
            </a:r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145799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Alice</a:t>
            </a:r>
          </a:p>
        </p:txBody>
      </p:sp>
      <p:sp>
        <p:nvSpPr>
          <p:cNvPr id="15368" name="Oval 5"/>
          <p:cNvSpPr>
            <a:spLocks noChangeArrowheads="1"/>
          </p:cNvSpPr>
          <p:nvPr/>
        </p:nvSpPr>
        <p:spPr bwMode="auto">
          <a:xfrm>
            <a:off x="613794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2853406" y="4373008"/>
            <a:ext cx="3284537" cy="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3663031" y="39158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H="1">
            <a:off x="2853406" y="4777821"/>
            <a:ext cx="32845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3842418" y="43730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DH (CDH) Assumption</a:t>
            </a:r>
            <a:br>
              <a:rPr lang="en-US" sz="3200" dirty="0"/>
            </a:br>
            <a:r>
              <a:rPr lang="en-US" sz="3200" dirty="0"/>
              <a:t>[for safe prime group] </a:t>
            </a:r>
            <a:endParaRPr lang="he-IL" sz="32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98726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𝑝𝑟𝑖𝑚𝑒𝑠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𝐺𝑒𝑛𝑒𝑟𝑎𝑡𝑜𝑟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blipFill>
                <a:blip r:embed="rId2"/>
                <a:stretch>
                  <a:fillRect l="-637" r="-31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/>
              <p:cNvSpPr txBox="1">
                <a:spLocks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/>
                  <a:t>as key?</a:t>
                </a: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8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blipFill>
                <a:blip r:embed="rId3"/>
                <a:stretch>
                  <a:fillRect l="-1235" t="-625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/>
              <p:cNvSpPr txBox="1">
                <a:spLocks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</a:rPr>
                  <a:t> is easy?</a:t>
                </a:r>
                <a:br>
                  <a:rPr lang="en-US" kern="0" dirty="0"/>
                </a:b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9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blipFill>
                <a:blip r:embed="rId4"/>
                <a:stretch>
                  <a:fillRect l="-1235" t="-6383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600" dirty="0"/>
                  <a:t>(multiplicative group for (safe) prime 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Can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,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dirty="0"/>
                  <a:t> expose </a:t>
                </a:r>
                <a:r>
                  <a:rPr lang="en-US" altLang="en-US" sz="2600" i="1" dirty="0"/>
                  <a:t>something</a:t>
                </a:r>
                <a:r>
                  <a:rPr lang="en-US" altLang="en-US" sz="2600" dirty="0"/>
                  <a:t>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?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Bad news: 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Good news: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Many of the bits were shown to be as secure as the whole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Also, there are other stronger groups (e.g., </a:t>
                </a:r>
                <a:r>
                  <a:rPr lang="en-US" altLang="en-US" sz="2200" dirty="0" err="1"/>
                  <a:t>Schnorr’s</a:t>
                </a:r>
                <a:r>
                  <a:rPr lang="en-US" altLang="en-US" sz="2200" dirty="0"/>
                  <a:t>) in which security holds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1899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Adversary may compute </a:t>
                </a:r>
                <a:r>
                  <a:rPr lang="en-US" altLang="en-US" sz="2600" i="1" dirty="0"/>
                  <a:t>some </a:t>
                </a:r>
                <a:r>
                  <a:rPr lang="en-US" altLang="en-US" sz="2600" dirty="0"/>
                  <a:t>bits over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6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Two options!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1: Use DH but with a `stronger’ group, e.g., </a:t>
                </a:r>
                <a:r>
                  <a:rPr lang="en-US" altLang="en-US" sz="2600" dirty="0" err="1"/>
                  <a:t>Schnorr’s</a:t>
                </a:r>
                <a:r>
                  <a:rPr lang="en-US" altLang="en-US" sz="2600" dirty="0"/>
                  <a:t> - </a:t>
                </a:r>
                <a:r>
                  <a:rPr lang="en-US" altLang="en-US" sz="2600" b="1" dirty="0"/>
                  <a:t>not</a:t>
                </a:r>
                <a:r>
                  <a:rPr lang="en-US" altLang="en-US" sz="2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600" dirty="0"/>
                  <a:t> (mod safe-prime </a:t>
                </a:r>
                <a14:m>
                  <m:oMath xmlns:m="http://schemas.openxmlformats.org/officeDocument/2006/math">
                    <m:r>
                      <a:rPr lang="en-US" alt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The (stronger) </a:t>
                </a:r>
                <a:r>
                  <a:rPr lang="en-US" altLang="en-US" sz="2200" b="1" dirty="0"/>
                  <a:t>Decisional DH (DDH) Assumption: </a:t>
                </a:r>
                <a:br>
                  <a:rPr lang="en-US" altLang="en-US" sz="2200" b="1" dirty="0"/>
                </a:br>
                <a:r>
                  <a:rPr lang="en-US" altLang="en-US" sz="2200" dirty="0"/>
                  <a:t>adversary can’t </a:t>
                </a:r>
                <a:r>
                  <a:rPr lang="en-US" altLang="en-US" sz="2200" b="1" dirty="0"/>
                  <a:t>distinguish</a:t>
                </a:r>
                <a:r>
                  <a:rPr lang="en-US" altLang="en-US" sz="22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</a:t>
                </a:r>
                <a:br>
                  <a:rPr lang="en-US" altLang="en-US" sz="2200" dirty="0"/>
                </a:br>
                <a:r>
                  <a:rPr lang="en-US" alt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22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, for random 𝑎, 𝑏, 𝑐.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2: use DH with safe prime </a:t>
                </a:r>
                <a:r>
                  <a:rPr lang="en-US" altLang="en-US" sz="28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600" dirty="0"/>
                  <a:t>but use a </a:t>
                </a:r>
                <a:r>
                  <a:rPr lang="en-US" altLang="en-US" sz="2600" b="1" dirty="0"/>
                  <a:t>key derivation function (KDF) </a:t>
                </a:r>
                <a:r>
                  <a:rPr lang="en-US" altLang="en-US" sz="2600" dirty="0"/>
                  <a:t>to derive a secure shared key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Applied crypto mostly uses KDF… and we too </a:t>
                </a:r>
                <a:r>
                  <a:rPr lang="en-US" altLang="en-US" sz="2600" dirty="0">
                    <a:sym typeface="Wingdings" panose="05000000000000000000" pitchFamily="2" charset="2"/>
                  </a:rPr>
                  <a:t> </a:t>
                </a:r>
                <a:endParaRPr lang="en-US" altLang="en-US" sz="2600" dirty="0"/>
              </a:p>
              <a:p>
                <a:pPr lvl="2" eaLnBrk="1" hangingPunct="1">
                  <a:lnSpc>
                    <a:spcPct val="90000"/>
                  </a:lnSpc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2532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dirty="0"/>
              <a:t>A brief overview of mainly modular arithmetic.</a:t>
            </a:r>
          </a:p>
          <a:p>
            <a:pPr lvl="1"/>
            <a:r>
              <a:rPr lang="en-US" dirty="0"/>
              <a:t>The minimalist set we need in topics covered in this course.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3D8B87-A759-2F4D-B7AF-8DB844613FC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2230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733814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‘securely’: CDH+KDF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b="1" dirty="0"/>
                  <a:t>Key Derivation Function (KDF)</a:t>
                </a:r>
                <a:endParaRPr lang="en-US" altLang="en-US" sz="26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Two variants: random-keyed and </a:t>
                </a:r>
                <a:r>
                  <a:rPr lang="en-US" altLang="en-US" sz="2200" dirty="0" err="1"/>
                  <a:t>unkeyed</a:t>
                </a:r>
                <a:r>
                  <a:rPr lang="en-US" altLang="en-US" sz="2200" dirty="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 dirty="0"/>
                  <a:t> is a key derivation function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is public random (‘salt’)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Deterministic - crypto-hash: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 dirty="0"/>
                  <a:t> is </a:t>
                </a:r>
                <a:r>
                  <a:rPr lang="en-US" altLang="en-US" sz="2400" u="sng" dirty="0"/>
                  <a:t>randomness-extracting crypto-hash</a:t>
                </a:r>
                <a:r>
                  <a:rPr lang="en-US" altLang="en-US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No need in salt, but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provably-secure </a:t>
                </a:r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453" t="-2041" r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91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Resilience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83946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23935"/>
            <a:ext cx="8297862" cy="626838"/>
          </a:xfrm>
        </p:spPr>
        <p:txBody>
          <a:bodyPr/>
          <a:lstStyle/>
          <a:p>
            <a:r>
              <a:rPr lang="en-US" dirty="0"/>
              <a:t>Authenticated DH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</p:spPr>
            <p:txBody>
              <a:bodyPr/>
              <a:lstStyle/>
              <a:p>
                <a:r>
                  <a:rPr lang="en-US" dirty="0"/>
                  <a:t>Recall: DH is not secure against MitM attacker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Use DH for </a:t>
                </a:r>
                <a:r>
                  <a:rPr lang="en-US" b="1" dirty="0">
                    <a:solidFill>
                      <a:srgbClr val="0000FF"/>
                    </a:solidFill>
                  </a:rPr>
                  <a:t>resiliency to key exposure</a:t>
                </a:r>
              </a:p>
              <a:p>
                <a:pPr lvl="1"/>
                <a:r>
                  <a:rPr lang="en-US" dirty="0"/>
                  <a:t>Do authenticated DH periodically</a:t>
                </a:r>
              </a:p>
              <a:p>
                <a:pPr lvl="1"/>
                <a:r>
                  <a:rPr lang="en-US" dirty="0"/>
                  <a:t>Use derived key for confidentiality, authentication</a:t>
                </a:r>
              </a:p>
              <a:p>
                <a:pPr lvl="2"/>
                <a:r>
                  <a:rPr lang="en-US" dirty="0"/>
                  <a:t>Some protocols use key to authenticate next exchange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chemeClr val="accent2"/>
                    </a:solidFill>
                  </a:rPr>
                  <a:t>Perfect Forward Secrecy (PFS)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Confidentiality of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resilient to exposure of all keys, except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session key, </a:t>
                </a:r>
                <a:r>
                  <a:rPr lang="en-US" u="sng" dirty="0"/>
                  <a:t>after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u="sng" dirty="0"/>
                  <a:t> ended</a:t>
                </a: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  <a:blipFill>
                <a:blip r:embed="rId2"/>
                <a:stretch>
                  <a:fillRect l="-616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Authenticated DH: using KDF/PRF</a:t>
            </a:r>
            <a:r>
              <a:rPr lang="en-US" sz="1600" dirty="0"/>
              <a:t> </a:t>
            </a:r>
            <a:r>
              <a:rPr lang="en-US" sz="1800" dirty="0"/>
              <a:t>[TLS]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</p:spPr>
            <p:txBody>
              <a:bodyPr/>
              <a:lstStyle/>
              <a:p>
                <a:r>
                  <a:rPr lang="en-US" alt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800" dirty="0"/>
                  <a:t> which is </a:t>
                </a:r>
                <a:r>
                  <a:rPr lang="en-US" altLang="en-US" sz="2800" u="sng" dirty="0"/>
                  <a:t>both</a:t>
                </a:r>
                <a:r>
                  <a:rPr lang="en-US" altLang="en-US" sz="2800" dirty="0"/>
                  <a:t> a PRF and a KDF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400" dirty="0">
                    <a:sym typeface="Wingdings" panose="05000000000000000000" pitchFamily="2" charset="2"/>
                  </a:rPr>
                  <a:t> is secret +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is PRF (&amp; MAC)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authentication 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And, assuming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000" dirty="0">
                    <a:cs typeface="Times New Roman" pitchFamily="18" charset="0"/>
                  </a:rPr>
                  <a:t> is secret, session keys are secure – even if disc-log would be easy (quantum computers or math breakthrough)</a:t>
                </a:r>
              </a:p>
              <a:p>
                <a:r>
                  <a:rPr lang="en-US" altLang="en-US" sz="2400" dirty="0"/>
                  <a:t>Assuming CDH and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en-US" sz="2400" b="1" dirty="0">
                    <a:solidFill>
                      <a:srgbClr val="000000"/>
                    </a:solidFill>
                  </a:rPr>
                  <a:t>KDF</a:t>
                </a:r>
                <a:r>
                  <a:rPr lang="en-US" altLang="en-US" sz="2400" dirty="0"/>
                  <a:t>: secure if MK exposed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Since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most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 are secret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Against eavesdropping adv. or if MK-exposed only after session ends.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Perfect forward secrecy (PFS) !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  <a:blipFill>
                <a:blip r:embed="rId3"/>
                <a:stretch>
                  <a:fillRect l="-435" t="-1544" r="-435" b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431965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4319647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4319649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470713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511992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431407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42841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4705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4705567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blipFill>
                <a:blip r:embed="rId9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85F175D6-2818-41C1-80BE-8B8CC7D7299C}"/>
              </a:ext>
            </a:extLst>
          </p:cNvPr>
          <p:cNvSpPr>
            <a:spLocks/>
          </p:cNvSpPr>
          <p:nvPr/>
        </p:nvSpPr>
        <p:spPr bwMode="auto">
          <a:xfrm>
            <a:off x="1778353" y="589290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36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410030"/>
                  </p:ext>
                </p:extLst>
              </p:nvPr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 descr="NCDES Newsletter November 2013 – North Coast Distance ...">
            <a:extLst>
              <a:ext uri="{FF2B5EF4-FFF2-40B4-BE49-F238E27FC236}">
                <a16:creationId xmlns:a16="http://schemas.microsoft.com/office/drawing/2014/main" id="{E00EF5BE-7914-4121-80BD-634E421B9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40" y="1589436"/>
            <a:ext cx="954156" cy="593579"/>
          </a:xfrm>
          <a:prstGeom prst="rect">
            <a:avLst/>
          </a:prstGeom>
        </p:spPr>
      </p:pic>
      <p:pic>
        <p:nvPicPr>
          <p:cNvPr id="14" name="Picture 13" descr="NCDES Newsletter November 2013 – North Coast Distance ...">
            <a:extLst>
              <a:ext uri="{FF2B5EF4-FFF2-40B4-BE49-F238E27FC236}">
                <a16:creationId xmlns:a16="http://schemas.microsoft.com/office/drawing/2014/main" id="{9DE7BAE2-CBB9-4481-9CDA-DEE3C49F7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9" y="2173052"/>
            <a:ext cx="954156" cy="593579"/>
          </a:xfrm>
          <a:prstGeom prst="rect">
            <a:avLst/>
          </a:prstGeom>
        </p:spPr>
      </p:pic>
      <p:pic>
        <p:nvPicPr>
          <p:cNvPr id="15" name="Picture 14" descr="NCDES Newsletter November 2013 – North Coast Distance ...">
            <a:extLst>
              <a:ext uri="{FF2B5EF4-FFF2-40B4-BE49-F238E27FC236}">
                <a16:creationId xmlns:a16="http://schemas.microsoft.com/office/drawing/2014/main" id="{A597E5AD-E451-41E9-8DCC-996CF5950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48" y="2779705"/>
            <a:ext cx="954156" cy="5935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E6AA98-380C-4B47-B8B2-189756033FD1}"/>
              </a:ext>
            </a:extLst>
          </p:cNvPr>
          <p:cNvSpPr txBox="1"/>
          <p:nvPr/>
        </p:nvSpPr>
        <p:spPr>
          <a:xfrm>
            <a:off x="7254773" y="3484717"/>
            <a:ext cx="16514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78DD7-BD08-4D6B-8322-8E5B8BF20558}"/>
              </a:ext>
            </a:extLst>
          </p:cNvPr>
          <p:cNvSpPr/>
          <p:nvPr/>
        </p:nvSpPr>
        <p:spPr bwMode="auto">
          <a:xfrm>
            <a:off x="7359548" y="3410007"/>
            <a:ext cx="1303338" cy="53491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No! </a:t>
            </a:r>
          </a:p>
          <a:p>
            <a:pPr algn="ctr"/>
            <a:r>
              <a:rPr lang="en-US" sz="2400" dirty="0"/>
              <a:t>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86074C-35FC-7818-0394-B7ED2283B28E}"/>
              </a:ext>
            </a:extLst>
          </p:cNvPr>
          <p:cNvSpPr/>
          <p:nvPr/>
        </p:nvSpPr>
        <p:spPr bwMode="auto">
          <a:xfrm>
            <a:off x="388938" y="4003587"/>
            <a:ext cx="8273948" cy="5349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00998-FF9E-5619-BF3E-7F28D08FDCCD}"/>
              </a:ext>
            </a:extLst>
          </p:cNvPr>
          <p:cNvSpPr/>
          <p:nvPr/>
        </p:nvSpPr>
        <p:spPr bwMode="auto">
          <a:xfrm>
            <a:off x="412059" y="2846489"/>
            <a:ext cx="8273948" cy="5349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9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sections 6.1, 6.2, and 6.3 (except 6.3.2)</a:t>
            </a:r>
            <a:endParaRPr lang="en-US" altLang="he-I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868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388938" y="1306632"/>
            <a:ext cx="813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(extends also to polynomials):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D3-61D3-ED48-B401-18959DF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5" y="2350511"/>
            <a:ext cx="8409790" cy="21569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6B61F95-6E27-2346-BACC-C520FC4B04E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592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?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00" y="3204501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2" y="3644176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805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a/b mod m</a:t>
            </a:r>
            <a:r>
              <a:rPr lang="en-US" sz="2400" dirty="0"/>
              <a:t>, multiply </a:t>
            </a:r>
            <a:r>
              <a:rPr lang="en-US" sz="2400" b="1" i="1" dirty="0"/>
              <a:t>a</a:t>
            </a:r>
            <a:r>
              <a:rPr lang="en-US" sz="2400" dirty="0"/>
              <a:t> by the multiplicative inverse of </a:t>
            </a:r>
            <a:r>
              <a:rPr lang="en-US" sz="2400" b="1" i="1" dirty="0"/>
              <a:t>b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a/b mod m = ab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b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bb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m.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7648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The algorithm used to compute the inverse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4/11/23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464F4-BA05-6F42-B699-4FDF34CC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8" y="1343457"/>
            <a:ext cx="7896578" cy="9411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388938" y="2363293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44EC-C654-DB5D-2E5B-ECB9EA365D08}"/>
              </a:ext>
            </a:extLst>
          </p:cNvPr>
          <p:cNvSpPr/>
          <p:nvPr/>
        </p:nvSpPr>
        <p:spPr bwMode="auto">
          <a:xfrm>
            <a:off x="1659835" y="1343457"/>
            <a:ext cx="487017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23FB-1B49-E7BE-8A27-25AF246D158C}"/>
              </a:ext>
            </a:extLst>
          </p:cNvPr>
          <p:cNvSpPr/>
          <p:nvPr/>
        </p:nvSpPr>
        <p:spPr bwMode="auto">
          <a:xfrm>
            <a:off x="5668618" y="1343457"/>
            <a:ext cx="2571868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C579-C936-C847-9AB8-EDCD3B0E35A4}"/>
              </a:ext>
            </a:extLst>
          </p:cNvPr>
          <p:cNvSpPr txBox="1"/>
          <p:nvPr/>
        </p:nvSpPr>
        <p:spPr>
          <a:xfrm>
            <a:off x="5668618" y="1326558"/>
            <a:ext cx="247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x and m are a coprime.</a:t>
            </a:r>
          </a:p>
        </p:txBody>
      </p:sp>
    </p:spTree>
    <p:extLst>
      <p:ext uri="{BB962C8B-B14F-4D97-AF65-F5344CB8AC3E}">
        <p14:creationId xmlns:p14="http://schemas.microsoft.com/office/powerpoint/2010/main" val="255089203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120483</TotalTime>
  <Words>3173</Words>
  <Application>Microsoft Macintosh PowerPoint</Application>
  <PresentationFormat>On-screen Show (4:3)</PresentationFormat>
  <Paragraphs>507</Paragraphs>
  <Slides>46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Cambria Math</vt:lpstr>
      <vt:lpstr>Garamond</vt:lpstr>
      <vt:lpstr>Tahoma</vt:lpstr>
      <vt:lpstr>Times</vt:lpstr>
      <vt:lpstr>Times New Roman</vt:lpstr>
      <vt:lpstr>Wingdings</vt:lpstr>
      <vt:lpstr>Edge</vt:lpstr>
      <vt:lpstr>Office Theme</vt:lpstr>
      <vt:lpstr>CSE 3400 - Introduction to Computer &amp; Network Security  (aka: Introduction to Cybersecurity)  Lecture 10 Public Key Cryptography– Part I </vt:lpstr>
      <vt:lpstr>Outline</vt:lpstr>
      <vt:lpstr>   Number Theory Review  </vt:lpstr>
      <vt:lpstr>Our Focus</vt:lpstr>
      <vt:lpstr>The Modulo Operation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Last Stop</vt:lpstr>
      <vt:lpstr>   Intro to Public Key Cryptography  </vt:lpstr>
      <vt:lpstr>Public Key Cryptology</vt:lpstr>
      <vt:lpstr>Public Key Cryptosystem (PKC)</vt:lpstr>
      <vt:lpstr>Is it Only About Encryption? </vt:lpstr>
      <vt:lpstr>More: Key-Exchange Protocol</vt:lpstr>
      <vt:lpstr>Public keys solve more problems…</vt:lpstr>
      <vt:lpstr>Public keys are easier…</vt:lpstr>
      <vt:lpstr>The Price of PKC</vt:lpstr>
      <vt:lpstr>Public key crypto is harder… </vt:lpstr>
      <vt:lpstr>In Sum </vt:lpstr>
      <vt:lpstr>Hybrid Encryption (`enveloping`)</vt:lpstr>
      <vt:lpstr>Hard Modular Math Problems</vt:lpstr>
      <vt:lpstr>   Key Exchange  </vt:lpstr>
      <vt:lpstr>The Key Exchange Problem</vt:lpstr>
      <vt:lpstr>Defining a Key Exchange Protocol</vt:lpstr>
      <vt:lpstr>  Discrete Log (DL) Assumption  and  The Computational/Decisional Diffie-Hellman Assumptions (CDH/DDH)  and The DH Key Exchange Protocol  </vt:lpstr>
      <vt:lpstr>The Discrete Log Problem</vt:lpstr>
      <vt:lpstr>Discrete Log Assumption [for safe prime group: p=2q+1 for prime q]</vt:lpstr>
      <vt:lpstr>Diffie-Hellman [DH] Key Exchange</vt:lpstr>
      <vt:lpstr>Caution: Authenticate Public Keys!</vt:lpstr>
      <vt:lpstr>Security of [DH] Key Exchange</vt:lpstr>
      <vt:lpstr>Computational DH (CDH) Assumption [for safe prime group] </vt:lpstr>
      <vt:lpstr>Using DH securely?</vt:lpstr>
      <vt:lpstr>Using DH securely?</vt:lpstr>
      <vt:lpstr>Using DH ‘securely’: CDH+KDF</vt:lpstr>
      <vt:lpstr>    Resilience to Key Exposure  </vt:lpstr>
      <vt:lpstr>Authenticated DH</vt:lpstr>
      <vt:lpstr>Authenticated DH: using KDF/PRF [TLS]</vt:lpstr>
      <vt:lpstr>Resiliency Notions: Shared + Public Key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757</cp:revision>
  <cp:lastPrinted>2023-04-11T13:09:56Z</cp:lastPrinted>
  <dcterms:created xsi:type="dcterms:W3CDTF">2003-03-23T06:19:47Z</dcterms:created>
  <dcterms:modified xsi:type="dcterms:W3CDTF">2023-04-11T13:09:58Z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